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7772400" cy="10058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5" roundtripDataSignature="AMtx7mjt0nYfZWLlhJVA4hsS9F2FvDOW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customschemas.google.com/relationships/presentationmetadata" Target="meta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jpg>
</file>

<file path=ppt/media/image12.png>
</file>

<file path=ppt/media/image13.jpg>
</file>

<file path=ppt/media/image14.png>
</file>

<file path=ppt/media/image15.png>
</file>

<file path=ppt/media/image16.jpg>
</file>

<file path=ppt/media/image18.gif>
</file>

<file path=ppt/media/image19.png>
</file>

<file path=ppt/media/image2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gif>
</file>

<file path=ppt/media/image5.gif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368675" cy="50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402138" y="0"/>
            <a:ext cx="3368675" cy="50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869950" y="1257300"/>
            <a:ext cx="6032500" cy="33940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53575"/>
            <a:ext cx="3368675" cy="5048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:notes"/>
          <p:cNvSpPr txBox="1"/>
          <p:nvPr>
            <p:ph idx="1" type="body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" name="Google Shape;29;p1:notes"/>
          <p:cNvSpPr/>
          <p:nvPr>
            <p:ph idx="2" type="sldImg"/>
          </p:nvPr>
        </p:nvSpPr>
        <p:spPr>
          <a:xfrm>
            <a:off x="869950" y="1257300"/>
            <a:ext cx="6032500" cy="33940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570d7cb3ed_0_502:notes"/>
          <p:cNvSpPr txBox="1"/>
          <p:nvPr>
            <p:ph idx="1" type="body"/>
          </p:nvPr>
        </p:nvSpPr>
        <p:spPr>
          <a:xfrm>
            <a:off x="777875" y="4840288"/>
            <a:ext cx="6216600" cy="39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" name="Google Shape;38;g3570d7cb3ed_0_502:notes"/>
          <p:cNvSpPr/>
          <p:nvPr>
            <p:ph idx="2" type="sldImg"/>
          </p:nvPr>
        </p:nvSpPr>
        <p:spPr>
          <a:xfrm>
            <a:off x="869950" y="1257300"/>
            <a:ext cx="6032400" cy="339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570d7cb3ed_0_524:notes"/>
          <p:cNvSpPr txBox="1"/>
          <p:nvPr>
            <p:ph idx="1" type="body"/>
          </p:nvPr>
        </p:nvSpPr>
        <p:spPr>
          <a:xfrm>
            <a:off x="777875" y="4840288"/>
            <a:ext cx="6216600" cy="39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" name="Google Shape;51;g3570d7cb3ed_0_524:notes"/>
          <p:cNvSpPr/>
          <p:nvPr>
            <p:ph idx="2" type="sldImg"/>
          </p:nvPr>
        </p:nvSpPr>
        <p:spPr>
          <a:xfrm>
            <a:off x="869950" y="1257300"/>
            <a:ext cx="6032400" cy="339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:notes"/>
          <p:cNvSpPr txBox="1"/>
          <p:nvPr>
            <p:ph idx="1" type="body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2" name="Google Shape;62;p7:notes"/>
          <p:cNvSpPr/>
          <p:nvPr>
            <p:ph idx="2" type="sldImg"/>
          </p:nvPr>
        </p:nvSpPr>
        <p:spPr>
          <a:xfrm>
            <a:off x="869950" y="1257300"/>
            <a:ext cx="6032500" cy="33940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70d7cb3ed_0_416:notes"/>
          <p:cNvSpPr txBox="1"/>
          <p:nvPr>
            <p:ph idx="1" type="body"/>
          </p:nvPr>
        </p:nvSpPr>
        <p:spPr>
          <a:xfrm>
            <a:off x="777875" y="4840288"/>
            <a:ext cx="6216600" cy="39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" name="Google Shape;70;g3570d7cb3ed_0_416:notes"/>
          <p:cNvSpPr/>
          <p:nvPr>
            <p:ph idx="2" type="sldImg"/>
          </p:nvPr>
        </p:nvSpPr>
        <p:spPr>
          <a:xfrm>
            <a:off x="869950" y="1257300"/>
            <a:ext cx="6032500" cy="33940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9a9ee5847_0_49:notes"/>
          <p:cNvSpPr txBox="1"/>
          <p:nvPr>
            <p:ph idx="1" type="body"/>
          </p:nvPr>
        </p:nvSpPr>
        <p:spPr>
          <a:xfrm>
            <a:off x="777875" y="4840288"/>
            <a:ext cx="6216600" cy="39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" name="Google Shape;102;g359a9ee5847_0_49:notes"/>
          <p:cNvSpPr/>
          <p:nvPr>
            <p:ph idx="2" type="sldImg"/>
          </p:nvPr>
        </p:nvSpPr>
        <p:spPr>
          <a:xfrm>
            <a:off x="869950" y="1257300"/>
            <a:ext cx="6032400" cy="339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9a9ee5847_0_335:notes"/>
          <p:cNvSpPr txBox="1"/>
          <p:nvPr>
            <p:ph idx="1" type="body"/>
          </p:nvPr>
        </p:nvSpPr>
        <p:spPr>
          <a:xfrm>
            <a:off x="777875" y="4840288"/>
            <a:ext cx="6216600" cy="39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" name="Google Shape;142;g359a9ee5847_0_335:notes"/>
          <p:cNvSpPr/>
          <p:nvPr>
            <p:ph idx="2" type="sldImg"/>
          </p:nvPr>
        </p:nvSpPr>
        <p:spPr>
          <a:xfrm>
            <a:off x="869950" y="1257300"/>
            <a:ext cx="6032400" cy="339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5e84e19eb_0_0:notes"/>
          <p:cNvSpPr txBox="1"/>
          <p:nvPr>
            <p:ph idx="1" type="body"/>
          </p:nvPr>
        </p:nvSpPr>
        <p:spPr>
          <a:xfrm>
            <a:off x="777875" y="4840288"/>
            <a:ext cx="6216600" cy="39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355e84e19eb_0_0:notes"/>
          <p:cNvSpPr/>
          <p:nvPr>
            <p:ph idx="2" type="sldImg"/>
          </p:nvPr>
        </p:nvSpPr>
        <p:spPr>
          <a:xfrm>
            <a:off x="869950" y="1257300"/>
            <a:ext cx="6032400" cy="3394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9:notes"/>
          <p:cNvSpPr txBox="1"/>
          <p:nvPr>
            <p:ph idx="1" type="body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8" name="Google Shape;168;p9:notes"/>
          <p:cNvSpPr/>
          <p:nvPr>
            <p:ph idx="2" type="sldImg"/>
          </p:nvPr>
        </p:nvSpPr>
        <p:spPr>
          <a:xfrm>
            <a:off x="869950" y="1257300"/>
            <a:ext cx="6032500" cy="33940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0"/>
          <p:cNvSpPr txBox="1"/>
          <p:nvPr>
            <p:ph type="title"/>
          </p:nvPr>
        </p:nvSpPr>
        <p:spPr>
          <a:xfrm>
            <a:off x="311760" y="418320"/>
            <a:ext cx="8519400" cy="625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0"/>
          <p:cNvSpPr txBox="1"/>
          <p:nvPr>
            <p:ph idx="1" type="subTitle"/>
          </p:nvPr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/>
          <p:nvPr>
            <p:ph type="title"/>
          </p:nvPr>
        </p:nvSpPr>
        <p:spPr>
          <a:xfrm>
            <a:off x="311760" y="418320"/>
            <a:ext cx="8519400" cy="625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" type="body"/>
          </p:nvPr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idx="12" type="sldNum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3570d7cb3ed_0_146"/>
          <p:cNvSpPr txBox="1"/>
          <p:nvPr>
            <p:ph idx="12" type="sldNum"/>
          </p:nvPr>
        </p:nvSpPr>
        <p:spPr>
          <a:xfrm>
            <a:off x="8595180" y="4749840"/>
            <a:ext cx="5484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/>
          <p:nvPr>
            <p:ph type="title"/>
          </p:nvPr>
        </p:nvSpPr>
        <p:spPr>
          <a:xfrm>
            <a:off x="311760" y="418320"/>
            <a:ext cx="8519400" cy="624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9"/>
          <p:cNvSpPr txBox="1"/>
          <p:nvPr>
            <p:ph idx="12" type="sldNum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12;p19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/>
          <p:nvPr>
            <p:ph type="title"/>
          </p:nvPr>
        </p:nvSpPr>
        <p:spPr>
          <a:xfrm>
            <a:off x="311760" y="418320"/>
            <a:ext cx="8519400" cy="624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1"/>
          <p:cNvSpPr txBox="1"/>
          <p:nvPr>
            <p:ph idx="1" type="body"/>
          </p:nvPr>
        </p:nvSpPr>
        <p:spPr>
          <a:xfrm>
            <a:off x="311760" y="1152360"/>
            <a:ext cx="8519400" cy="341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1"/>
          <p:cNvSpPr txBox="1"/>
          <p:nvPr>
            <p:ph idx="12" type="sldNum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2.png"/><Relationship Id="rId4" Type="http://schemas.openxmlformats.org/officeDocument/2006/relationships/image" Target="../media/image25.png"/><Relationship Id="rId5" Type="http://schemas.openxmlformats.org/officeDocument/2006/relationships/image" Target="../media/image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4.png"/><Relationship Id="rId4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gif"/><Relationship Id="rId4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4.png"/><Relationship Id="rId6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13.jpg"/><Relationship Id="rId10" Type="http://schemas.openxmlformats.org/officeDocument/2006/relationships/image" Target="../media/image11.jpg"/><Relationship Id="rId13" Type="http://schemas.openxmlformats.org/officeDocument/2006/relationships/image" Target="../media/image31.png"/><Relationship Id="rId1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Relationship Id="rId4" Type="http://schemas.openxmlformats.org/officeDocument/2006/relationships/image" Target="../media/image6.png"/><Relationship Id="rId9" Type="http://schemas.openxmlformats.org/officeDocument/2006/relationships/image" Target="../media/image16.jpg"/><Relationship Id="rId15" Type="http://schemas.openxmlformats.org/officeDocument/2006/relationships/image" Target="../media/image21.png"/><Relationship Id="rId14" Type="http://schemas.openxmlformats.org/officeDocument/2006/relationships/image" Target="../media/image22.png"/><Relationship Id="rId5" Type="http://schemas.openxmlformats.org/officeDocument/2006/relationships/image" Target="../media/image15.png"/><Relationship Id="rId6" Type="http://schemas.openxmlformats.org/officeDocument/2006/relationships/image" Target="../media/image9.png"/><Relationship Id="rId7" Type="http://schemas.openxmlformats.org/officeDocument/2006/relationships/image" Target="../media/image8.jpg"/><Relationship Id="rId8" Type="http://schemas.openxmlformats.org/officeDocument/2006/relationships/image" Target="../media/image18.gif"/></Relationships>
</file>

<file path=ppt/slides/_rels/slide7.xml.rels><?xml version="1.0" encoding="UTF-8" standalone="yes"?><Relationships xmlns="http://schemas.openxmlformats.org/package/2006/relationships"><Relationship Id="rId10" Type="http://schemas.openxmlformats.org/officeDocument/2006/relationships/image" Target="../media/image24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5.gif"/><Relationship Id="rId9" Type="http://schemas.openxmlformats.org/officeDocument/2006/relationships/image" Target="../media/image33.png"/><Relationship Id="rId5" Type="http://schemas.openxmlformats.org/officeDocument/2006/relationships/image" Target="../media/image27.gif"/><Relationship Id="rId6" Type="http://schemas.openxmlformats.org/officeDocument/2006/relationships/image" Target="../media/image29.png"/><Relationship Id="rId7" Type="http://schemas.openxmlformats.org/officeDocument/2006/relationships/image" Target="../media/image30.png"/><Relationship Id="rId8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6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5.png"/><Relationship Id="rId4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"/>
          <p:cNvSpPr txBox="1"/>
          <p:nvPr>
            <p:ph idx="1" type="subTitle"/>
          </p:nvPr>
        </p:nvSpPr>
        <p:spPr>
          <a:xfrm>
            <a:off x="312300" y="2861733"/>
            <a:ext cx="8519400" cy="180134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5000" lnSpcReduction="1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b="1" i="0" lang="en-GB" sz="4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SMART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b="0" i="0" lang="en-GB" sz="25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Secure Management and Retrieval Technology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Team: Gurpreet K Hundal, Tiffany Valdecantos, Hellen Momoh, Spiro Habasch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Class: CSCI E-115 Advanced Practical Data Science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Term: Spring 2025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" name="Google Shape;3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600" y="1140306"/>
            <a:ext cx="1522800" cy="152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"/>
          <p:cNvSpPr txBox="1"/>
          <p:nvPr>
            <p:ph idx="12" type="sldNum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fld id="{00000000-1234-1234-1234-123412341234}" type="slidenum">
              <a:rPr b="0" i="0" lang="en-GB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A cartoon of a paper with glasses and a tie holding a folder&#10;&#10;AI-generated content may be incorrect." id="34" name="Google Shape;3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26123" y="1432982"/>
            <a:ext cx="1996017" cy="199601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oup of yellow stars&#10;&#10;AI-generated content may be incorrect." id="35" name="Google Shape;35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9195" y="983846"/>
            <a:ext cx="1185716" cy="1185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3570d7cb3ed_0_502"/>
          <p:cNvSpPr txBox="1"/>
          <p:nvPr>
            <p:ph type="title"/>
          </p:nvPr>
        </p:nvSpPr>
        <p:spPr>
          <a:xfrm>
            <a:off x="312310" y="418320"/>
            <a:ext cx="85194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en-GB" sz="2600"/>
              <a:t>Problem Statement</a:t>
            </a:r>
            <a:endParaRPr/>
          </a:p>
        </p:txBody>
      </p:sp>
      <p:sp>
        <p:nvSpPr>
          <p:cNvPr id="41" name="Google Shape;41;g3570d7cb3ed_0_502"/>
          <p:cNvSpPr txBox="1"/>
          <p:nvPr>
            <p:ph idx="12" type="sldNum"/>
          </p:nvPr>
        </p:nvSpPr>
        <p:spPr>
          <a:xfrm>
            <a:off x="8472600" y="4663080"/>
            <a:ext cx="54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2" name="Google Shape;42;g3570d7cb3ed_0_502"/>
          <p:cNvSpPr/>
          <p:nvPr/>
        </p:nvSpPr>
        <p:spPr>
          <a:xfrm>
            <a:off x="610575" y="1161575"/>
            <a:ext cx="1933308" cy="97092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</a:t>
            </a:r>
            <a:r>
              <a:rPr lang="en-GB"/>
              <a:t>mplex</a:t>
            </a: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g3570d7cb3ed_0_502"/>
          <p:cNvSpPr/>
          <p:nvPr/>
        </p:nvSpPr>
        <p:spPr>
          <a:xfrm>
            <a:off x="3274012" y="1043538"/>
            <a:ext cx="2312496" cy="1034748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Cost? Requirements?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g3570d7cb3ed_0_502"/>
          <p:cNvSpPr/>
          <p:nvPr/>
        </p:nvSpPr>
        <p:spPr>
          <a:xfrm>
            <a:off x="6316650" y="989313"/>
            <a:ext cx="2209788" cy="114318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Privacy?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Security?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" name="Google Shape;45;g3570d7cb3ed_0_5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33250" y="2808974"/>
            <a:ext cx="1677500" cy="1677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46" name="Google Shape;46;g3570d7cb3ed_0_5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1413" y="2780945"/>
            <a:ext cx="1781175" cy="17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g3570d7cb3ed_0_50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2700" y="2780945"/>
            <a:ext cx="1781175" cy="17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g3570d7cb3ed_0_50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3021" y="2808975"/>
            <a:ext cx="1757065" cy="167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70d7cb3ed_0_524"/>
          <p:cNvSpPr txBox="1"/>
          <p:nvPr>
            <p:ph type="title"/>
          </p:nvPr>
        </p:nvSpPr>
        <p:spPr>
          <a:xfrm>
            <a:off x="312310" y="418320"/>
            <a:ext cx="85194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en-GB" sz="2600"/>
              <a:t>Proposed Solution - SMART</a:t>
            </a:r>
            <a:endParaRPr/>
          </a:p>
        </p:txBody>
      </p:sp>
      <p:sp>
        <p:nvSpPr>
          <p:cNvPr id="54" name="Google Shape;54;g3570d7cb3ed_0_524"/>
          <p:cNvSpPr txBox="1"/>
          <p:nvPr>
            <p:ph idx="12" type="sldNum"/>
          </p:nvPr>
        </p:nvSpPr>
        <p:spPr>
          <a:xfrm>
            <a:off x="8472600" y="4663080"/>
            <a:ext cx="54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5" name="Google Shape;55;g3570d7cb3ed_0_524"/>
          <p:cNvSpPr/>
          <p:nvPr/>
        </p:nvSpPr>
        <p:spPr>
          <a:xfrm>
            <a:off x="610575" y="1161575"/>
            <a:ext cx="1933308" cy="97092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/>
              <a:t>User Friendly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/>
              <a:t>LLM</a:t>
            </a:r>
            <a:endParaRPr/>
          </a:p>
        </p:txBody>
      </p:sp>
      <p:sp>
        <p:nvSpPr>
          <p:cNvPr id="56" name="Google Shape;56;g3570d7cb3ed_0_524"/>
          <p:cNvSpPr/>
          <p:nvPr/>
        </p:nvSpPr>
        <p:spPr>
          <a:xfrm>
            <a:off x="3274012" y="1043538"/>
            <a:ext cx="2312496" cy="1034748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/>
              <a:t>Open Source Ollama Models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3570d7cb3ed_0_524"/>
          <p:cNvSpPr/>
          <p:nvPr/>
        </p:nvSpPr>
        <p:spPr>
          <a:xfrm>
            <a:off x="6316650" y="989313"/>
            <a:ext cx="2209788" cy="1143180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artoon of a paper with glasses and a suit&#10;&#10;AI-generated content may be incorrect." id="58" name="Google Shape;58;g3570d7cb3ed_0_5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92175" y="2566500"/>
            <a:ext cx="2080850" cy="208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g3570d7cb3ed_0_5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4300" y="2566500"/>
            <a:ext cx="1975400" cy="188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"/>
          <p:cNvSpPr txBox="1"/>
          <p:nvPr>
            <p:ph idx="12" type="sldNum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cloud with a thought bubble&#10;&#10;AI-generated content may be incorrect." id="65" name="Google Shape;6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5823" y="465826"/>
            <a:ext cx="7091273" cy="40081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of a paper with glasses and a tie holding a folder&#10;&#10;AI-generated content may be incorrect." id="66" name="Google Shape;6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96402" y="2557156"/>
            <a:ext cx="2105924" cy="210592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7"/>
          <p:cNvSpPr txBox="1"/>
          <p:nvPr>
            <p:ph type="title"/>
          </p:nvPr>
        </p:nvSpPr>
        <p:spPr>
          <a:xfrm>
            <a:off x="311760" y="418320"/>
            <a:ext cx="8519400" cy="625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en-GB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Live Demo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70d7cb3ed_0_416"/>
          <p:cNvSpPr txBox="1"/>
          <p:nvPr>
            <p:ph idx="12" type="sldNum"/>
          </p:nvPr>
        </p:nvSpPr>
        <p:spPr>
          <a:xfrm>
            <a:off x="8472600" y="4663080"/>
            <a:ext cx="54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3" name="Google Shape;73;g3570d7cb3ed_0_416"/>
          <p:cNvSpPr txBox="1"/>
          <p:nvPr>
            <p:ph type="title"/>
          </p:nvPr>
        </p:nvSpPr>
        <p:spPr>
          <a:xfrm>
            <a:off x="312310" y="418320"/>
            <a:ext cx="85194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-GB" sz="2600"/>
              <a:t>Technical Components</a:t>
            </a:r>
            <a:br>
              <a:rPr lang="en-GB" sz="2500"/>
            </a:br>
            <a:r>
              <a:rPr lang="en-GB" sz="1800"/>
              <a:t>Data Pipeline</a:t>
            </a:r>
            <a:endParaRPr sz="2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" name="Google Shape;74;g3570d7cb3ed_0_416"/>
          <p:cNvGrpSpPr/>
          <p:nvPr/>
        </p:nvGrpSpPr>
        <p:grpSpPr>
          <a:xfrm>
            <a:off x="379275" y="1422213"/>
            <a:ext cx="8261269" cy="2667825"/>
            <a:chOff x="379275" y="1574613"/>
            <a:chExt cx="8261269" cy="2667825"/>
          </a:xfrm>
        </p:grpSpPr>
        <p:grpSp>
          <p:nvGrpSpPr>
            <p:cNvPr id="75" name="Google Shape;75;g3570d7cb3ed_0_416"/>
            <p:cNvGrpSpPr/>
            <p:nvPr/>
          </p:nvGrpSpPr>
          <p:grpSpPr>
            <a:xfrm>
              <a:off x="7054426" y="2059584"/>
              <a:ext cx="1586118" cy="1587441"/>
              <a:chOff x="8940673" y="5873205"/>
              <a:chExt cx="1866900" cy="801900"/>
            </a:xfrm>
          </p:grpSpPr>
          <p:sp>
            <p:nvSpPr>
              <p:cNvPr id="76" name="Google Shape;76;g3570d7cb3ed_0_416"/>
              <p:cNvSpPr/>
              <p:nvPr/>
            </p:nvSpPr>
            <p:spPr>
              <a:xfrm rot="-5400000">
                <a:off x="9473173" y="5340705"/>
                <a:ext cx="801900" cy="1866900"/>
              </a:xfrm>
              <a:prstGeom prst="corner">
                <a:avLst>
                  <a:gd fmla="val 74132" name="adj1"/>
                  <a:gd fmla="val 100000" name="adj2"/>
                </a:avLst>
              </a:prstGeom>
              <a:solidFill>
                <a:srgbClr val="D5A6BD"/>
              </a:solidFill>
              <a:ln>
                <a:noFill/>
              </a:ln>
            </p:spPr>
            <p:txBody>
              <a:bodyPr anchorCtr="0" anchor="ctr" bIns="91525" lIns="91525" spcFirstLastPara="1" rIns="91525" wrap="square" tIns="915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g3570d7cb3ed_0_416"/>
              <p:cNvSpPr/>
              <p:nvPr/>
            </p:nvSpPr>
            <p:spPr>
              <a:xfrm>
                <a:off x="9101455" y="5907955"/>
                <a:ext cx="1446300" cy="181800"/>
              </a:xfrm>
              <a:prstGeom prst="rect">
                <a:avLst/>
              </a:prstGeom>
              <a:solidFill>
                <a:srgbClr val="D5A6BD"/>
              </a:solidFill>
              <a:ln>
                <a:noFill/>
              </a:ln>
            </p:spPr>
            <p:txBody>
              <a:bodyPr anchorCtr="0" anchor="ctr" bIns="68300" lIns="34275" spcFirstLastPara="1" rIns="34275" wrap="square" tIns="683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-GB" u="none" cap="none" strike="noStrike">
                    <a:solidFill>
                      <a:srgbClr val="434343"/>
                    </a:solidFill>
                    <a:latin typeface="Arial"/>
                    <a:ea typeface="Arial"/>
                    <a:cs typeface="Arial"/>
                    <a:sym typeface="Arial"/>
                  </a:rPr>
                  <a:t>Postgres DB</a:t>
                </a:r>
                <a:endParaRPr b="0" i="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78" name="Google Shape;78;g3570d7cb3ed_0_4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524850" y="2603325"/>
              <a:ext cx="676874" cy="5226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9" name="Google Shape;79;g3570d7cb3ed_0_416"/>
            <p:cNvGrpSpPr/>
            <p:nvPr/>
          </p:nvGrpSpPr>
          <p:grpSpPr>
            <a:xfrm>
              <a:off x="3119775" y="1574613"/>
              <a:ext cx="2704950" cy="2667825"/>
              <a:chOff x="5096605" y="2208997"/>
              <a:chExt cx="3606600" cy="3557100"/>
            </a:xfrm>
          </p:grpSpPr>
          <p:sp>
            <p:nvSpPr>
              <p:cNvPr id="80" name="Google Shape;80;g3570d7cb3ed_0_416"/>
              <p:cNvSpPr/>
              <p:nvPr/>
            </p:nvSpPr>
            <p:spPr>
              <a:xfrm rot="-5400000">
                <a:off x="5121355" y="2184247"/>
                <a:ext cx="3557100" cy="3606600"/>
              </a:xfrm>
              <a:prstGeom prst="corner">
                <a:avLst>
                  <a:gd fmla="val 74132" name="adj1"/>
                  <a:gd fmla="val 100000" name="adj2"/>
                </a:avLst>
              </a:pr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525" lIns="91525" spcFirstLastPara="1" rIns="91525" wrap="square" tIns="915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g3570d7cb3ed_0_416"/>
              <p:cNvSpPr/>
              <p:nvPr/>
            </p:nvSpPr>
            <p:spPr>
              <a:xfrm>
                <a:off x="6181410" y="2331731"/>
                <a:ext cx="1437000" cy="289500"/>
              </a:xfrm>
              <a:prstGeom prst="rect">
                <a:avLst/>
              </a:prstGeom>
              <a:solidFill>
                <a:srgbClr val="FFD966"/>
              </a:solidFill>
              <a:ln>
                <a:noFill/>
              </a:ln>
            </p:spPr>
            <p:txBody>
              <a:bodyPr anchorCtr="0" anchor="ctr" bIns="91525" lIns="91525" spcFirstLastPara="1" rIns="91525" wrap="square" tIns="915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800"/>
                  <a:buFont typeface="Arial"/>
                  <a:buNone/>
                </a:pPr>
                <a:r>
                  <a:rPr b="1" i="0" lang="en-GB" u="none" cap="none" strike="noStrike">
                    <a:solidFill>
                      <a:srgbClr val="434343"/>
                    </a:solidFill>
                    <a:latin typeface="Arial"/>
                    <a:ea typeface="Arial"/>
                    <a:cs typeface="Arial"/>
                    <a:sym typeface="Arial"/>
                  </a:rPr>
                  <a:t>VS Code</a:t>
                </a:r>
                <a:endParaRPr b="0" i="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2" name="Google Shape;82;g3570d7cb3ed_0_416"/>
            <p:cNvSpPr/>
            <p:nvPr/>
          </p:nvSpPr>
          <p:spPr>
            <a:xfrm>
              <a:off x="3858451" y="1998287"/>
              <a:ext cx="1228811" cy="620095"/>
            </a:xfrm>
            <a:prstGeom prst="flowChartMultidocument">
              <a:avLst/>
            </a:prstGeom>
            <a:solidFill>
              <a:srgbClr val="FFFFFF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525" lIns="91525" spcFirstLastPara="1" rIns="91525" wrap="square" tIns="915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1100"/>
                <a:t>Validation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g3570d7cb3ed_0_416"/>
            <p:cNvSpPr/>
            <p:nvPr/>
          </p:nvSpPr>
          <p:spPr>
            <a:xfrm>
              <a:off x="3802125" y="2699800"/>
              <a:ext cx="1228824" cy="620082"/>
            </a:xfrm>
            <a:prstGeom prst="flowChartMultidocument">
              <a:avLst/>
            </a:prstGeom>
            <a:solidFill>
              <a:srgbClr val="FFFFFF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525" lIns="91525" spcFirstLastPara="1" rIns="91525" wrap="square" tIns="915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1100"/>
                <a:t>Semantic</a:t>
              </a:r>
              <a:endParaRPr sz="1100"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1100"/>
                <a:t>Chunking</a:t>
              </a:r>
              <a:endParaRPr sz="1100"/>
            </a:p>
          </p:txBody>
        </p:sp>
        <p:sp>
          <p:nvSpPr>
            <p:cNvPr id="84" name="Google Shape;84;g3570d7cb3ed_0_416"/>
            <p:cNvSpPr/>
            <p:nvPr/>
          </p:nvSpPr>
          <p:spPr>
            <a:xfrm>
              <a:off x="3802851" y="3506975"/>
              <a:ext cx="1151928" cy="620082"/>
            </a:xfrm>
            <a:prstGeom prst="flowChartMultidocument">
              <a:avLst/>
            </a:prstGeom>
            <a:solidFill>
              <a:srgbClr val="FFFFFF"/>
            </a:solidFill>
            <a:ln cap="flat" cmpd="sng" w="19050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525" lIns="91525" spcFirstLastPara="1" rIns="91525" wrap="square" tIns="915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GB" sz="1100"/>
                <a:t>Embedding</a:t>
              </a:r>
              <a:endParaRPr sz="1100"/>
            </a:p>
          </p:txBody>
        </p:sp>
        <p:grpSp>
          <p:nvGrpSpPr>
            <p:cNvPr id="85" name="Google Shape;85;g3570d7cb3ed_0_416"/>
            <p:cNvGrpSpPr/>
            <p:nvPr/>
          </p:nvGrpSpPr>
          <p:grpSpPr>
            <a:xfrm>
              <a:off x="379275" y="1879138"/>
              <a:ext cx="2731485" cy="2131875"/>
              <a:chOff x="379275" y="1574338"/>
              <a:chExt cx="2731485" cy="2131875"/>
            </a:xfrm>
          </p:grpSpPr>
          <p:sp>
            <p:nvSpPr>
              <p:cNvPr id="86" name="Google Shape;86;g3570d7cb3ed_0_416"/>
              <p:cNvSpPr/>
              <p:nvPr/>
            </p:nvSpPr>
            <p:spPr>
              <a:xfrm rot="-5400000">
                <a:off x="2437560" y="1947088"/>
                <a:ext cx="145800" cy="1200600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chemeClr val="dk1"/>
              </a:solidFill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525" lIns="91525" spcFirstLastPara="1" rIns="91525" wrap="square" tIns="915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 b="0" i="0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7" name="Google Shape;87;g3570d7cb3ed_0_416"/>
              <p:cNvGrpSpPr/>
              <p:nvPr/>
            </p:nvGrpSpPr>
            <p:grpSpPr>
              <a:xfrm>
                <a:off x="379275" y="1574338"/>
                <a:ext cx="1530900" cy="2131875"/>
                <a:chOff x="3762367" y="4613630"/>
                <a:chExt cx="2041200" cy="2842500"/>
              </a:xfrm>
            </p:grpSpPr>
            <p:sp>
              <p:nvSpPr>
                <p:cNvPr id="88" name="Google Shape;88;g3570d7cb3ed_0_416"/>
                <p:cNvSpPr/>
                <p:nvPr/>
              </p:nvSpPr>
              <p:spPr>
                <a:xfrm rot="-5400000">
                  <a:off x="3361717" y="5014280"/>
                  <a:ext cx="2842500" cy="2041200"/>
                </a:xfrm>
                <a:prstGeom prst="corner">
                  <a:avLst>
                    <a:gd fmla="val 74132" name="adj1"/>
                    <a:gd fmla="val 143005" name="adj2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525" lIns="91525" spcFirstLastPara="1" rIns="91525" wrap="square" tIns="915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</a:pPr>
                  <a:r>
                    <a:t/>
                  </a:r>
                  <a:endParaRPr b="0" i="0" sz="11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" name="Google Shape;89;g3570d7cb3ed_0_416"/>
                <p:cNvSpPr/>
                <p:nvPr/>
              </p:nvSpPr>
              <p:spPr>
                <a:xfrm>
                  <a:off x="3939667" y="4634997"/>
                  <a:ext cx="1693200" cy="5454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68300" lIns="91525" spcFirstLastPara="1" rIns="91525" wrap="square" tIns="683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800"/>
                    <a:buFont typeface="Arial"/>
                    <a:buNone/>
                  </a:pPr>
                  <a:r>
                    <a:rPr b="1" i="0" lang="en-GB" u="none" cap="none" strike="noStrik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GCS Bucket</a:t>
                  </a:r>
                  <a:endParaRPr b="0" i="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" name="Google Shape;90;g3570d7cb3ed_0_416"/>
              <p:cNvGrpSpPr/>
              <p:nvPr/>
            </p:nvGrpSpPr>
            <p:grpSpPr>
              <a:xfrm>
                <a:off x="571199" y="2004934"/>
                <a:ext cx="1152000" cy="848228"/>
                <a:chOff x="4018265" y="5187759"/>
                <a:chExt cx="1536000" cy="1130971"/>
              </a:xfrm>
            </p:grpSpPr>
            <p:pic>
              <p:nvPicPr>
                <p:cNvPr id="91" name="Google Shape;91;g3570d7cb3ed_0_416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4340887" y="5187759"/>
                  <a:ext cx="848691" cy="678966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pic>
            <p:sp>
              <p:nvSpPr>
                <p:cNvPr id="92" name="Google Shape;92;g3570d7cb3ed_0_416"/>
                <p:cNvSpPr/>
                <p:nvPr/>
              </p:nvSpPr>
              <p:spPr>
                <a:xfrm>
                  <a:off x="4018265" y="6016330"/>
                  <a:ext cx="1536000" cy="3024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525" lIns="91525" spcFirstLastPara="1" rIns="91525" wrap="square" tIns="915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GB" sz="1200">
                      <a:solidFill>
                        <a:schemeClr val="lt1"/>
                      </a:solidFill>
                    </a:rPr>
                    <a:t>Documents</a:t>
                  </a:r>
                  <a:endParaRPr b="0" i="0" sz="1200" u="none" cap="none" strike="noStrike">
                    <a:solidFill>
                      <a:schemeClr val="lt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93" name="Google Shape;93;g3570d7cb3ed_0_416"/>
              <p:cNvSpPr/>
              <p:nvPr/>
            </p:nvSpPr>
            <p:spPr>
              <a:xfrm>
                <a:off x="555424" y="2965400"/>
                <a:ext cx="1152000" cy="226800"/>
              </a:xfrm>
              <a:prstGeom prst="rect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525" lIns="91525" spcFirstLastPara="1" rIns="91525" wrap="square" tIns="915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-GB" sz="1200">
                    <a:solidFill>
                      <a:schemeClr val="lt1"/>
                    </a:solidFill>
                  </a:rPr>
                  <a:t>Access.csv</a:t>
                </a:r>
                <a:endParaRPr b="0" i="0" sz="12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g3570d7cb3ed_0_416"/>
              <p:cNvSpPr/>
              <p:nvPr/>
            </p:nvSpPr>
            <p:spPr>
              <a:xfrm>
                <a:off x="551199" y="3310500"/>
                <a:ext cx="1152000" cy="226800"/>
              </a:xfrm>
              <a:prstGeom prst="rect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525" lIns="91525" spcFirstLastPara="1" rIns="91525" wrap="square" tIns="915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-GB" sz="1200">
                    <a:solidFill>
                      <a:schemeClr val="lt1"/>
                    </a:solidFill>
                  </a:rPr>
                  <a:t>Meta.csv</a:t>
                </a:r>
                <a:endParaRPr b="0" i="0" sz="12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5" name="Google Shape;95;g3570d7cb3ed_0_416"/>
            <p:cNvSpPr/>
            <p:nvPr/>
          </p:nvSpPr>
          <p:spPr>
            <a:xfrm rot="-5400000">
              <a:off x="6352135" y="2269800"/>
              <a:ext cx="145800" cy="12006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chemeClr val="dk1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525" lIns="91525" spcFirstLastPara="1" rIns="91525" wrap="square" tIns="915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g3570d7cb3ed_0_416"/>
            <p:cNvSpPr/>
            <p:nvPr/>
          </p:nvSpPr>
          <p:spPr>
            <a:xfrm>
              <a:off x="7373575" y="3211525"/>
              <a:ext cx="10716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300" lIns="34275" spcFirstLastPara="1" rIns="34275" wrap="square" tIns="68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lang="en-GB" sz="1200">
                  <a:solidFill>
                    <a:srgbClr val="434343"/>
                  </a:solidFill>
                </a:rPr>
                <a:t>Persistent</a:t>
              </a:r>
              <a:r>
                <a:rPr lang="en-GB" sz="1200">
                  <a:solidFill>
                    <a:srgbClr val="434343"/>
                  </a:solidFill>
                </a:rPr>
                <a:t> Disk</a:t>
              </a:r>
              <a:endParaRPr i="0" sz="1200" u="none" cap="none" strike="noStrike">
                <a:solidFill>
                  <a:srgbClr val="000000"/>
                </a:solidFill>
              </a:endParaRPr>
            </a:p>
          </p:txBody>
        </p:sp>
      </p:grpSp>
      <p:grpSp>
        <p:nvGrpSpPr>
          <p:cNvPr id="97" name="Google Shape;97;g3570d7cb3ed_0_416"/>
          <p:cNvGrpSpPr/>
          <p:nvPr/>
        </p:nvGrpSpPr>
        <p:grpSpPr>
          <a:xfrm>
            <a:off x="7763923" y="51834"/>
            <a:ext cx="1123613" cy="1541178"/>
            <a:chOff x="4805142" y="2732342"/>
            <a:chExt cx="1752906" cy="2165185"/>
          </a:xfrm>
        </p:grpSpPr>
        <p:pic>
          <p:nvPicPr>
            <p:cNvPr descr="A cartoon of a paper with glasses and a suit&#10;&#10;AI-generated content may be incorrect." id="98" name="Google Shape;98;g3570d7cb3ed_0_4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flipH="1">
              <a:off x="4805142" y="3185716"/>
              <a:ext cx="1752906" cy="17118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group of yellow stars&#10;&#10;AI-generated content may be incorrect." id="99" name="Google Shape;99;g3570d7cb3ed_0_41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5755363" y="2732342"/>
              <a:ext cx="723105" cy="64660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9a9ee5847_0_49"/>
          <p:cNvSpPr/>
          <p:nvPr/>
        </p:nvSpPr>
        <p:spPr>
          <a:xfrm>
            <a:off x="6314135" y="3357091"/>
            <a:ext cx="2453100" cy="15957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359a9ee5847_0_49"/>
          <p:cNvSpPr txBox="1"/>
          <p:nvPr>
            <p:ph idx="12" type="sldNum"/>
          </p:nvPr>
        </p:nvSpPr>
        <p:spPr>
          <a:xfrm>
            <a:off x="8472600" y="4663080"/>
            <a:ext cx="54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group of yellow stars&#10;&#10;AI-generated content may be incorrect." id="106" name="Google Shape;106;g359a9ee5847_0_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7190" y="305830"/>
            <a:ext cx="748370" cy="74804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359a9ee5847_0_49"/>
          <p:cNvSpPr txBox="1"/>
          <p:nvPr>
            <p:ph type="title"/>
          </p:nvPr>
        </p:nvSpPr>
        <p:spPr>
          <a:xfrm>
            <a:off x="311760" y="418320"/>
            <a:ext cx="85194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-GB" sz="2600"/>
              <a:t>Technical Components</a:t>
            </a:r>
            <a:endParaRPr sz="25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-GB" sz="1800"/>
              <a:t>API</a:t>
            </a:r>
            <a:endParaRPr sz="1800"/>
          </a:p>
        </p:txBody>
      </p:sp>
      <p:sp>
        <p:nvSpPr>
          <p:cNvPr id="108" name="Google Shape;108;g359a9ee5847_0_49"/>
          <p:cNvSpPr txBox="1"/>
          <p:nvPr/>
        </p:nvSpPr>
        <p:spPr>
          <a:xfrm>
            <a:off x="2451450" y="1958475"/>
            <a:ext cx="8994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English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" name="Google Shape;109;g359a9ee5847_0_49"/>
          <p:cNvGrpSpPr/>
          <p:nvPr/>
        </p:nvGrpSpPr>
        <p:grpSpPr>
          <a:xfrm>
            <a:off x="6314125" y="3384530"/>
            <a:ext cx="1321425" cy="625195"/>
            <a:chOff x="9279000" y="5778000"/>
            <a:chExt cx="1761900" cy="531719"/>
          </a:xfrm>
        </p:grpSpPr>
        <p:sp>
          <p:nvSpPr>
            <p:cNvPr id="110" name="Google Shape;110;g359a9ee5847_0_49"/>
            <p:cNvSpPr/>
            <p:nvPr/>
          </p:nvSpPr>
          <p:spPr>
            <a:xfrm>
              <a:off x="9279000" y="5778000"/>
              <a:ext cx="1761900" cy="18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8300" lIns="34275" spcFirstLastPara="1" rIns="34275" wrap="square" tIns="68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b="1" i="0" lang="en-GB" u="none" cap="none" strike="noStrike">
                  <a:solidFill>
                    <a:srgbClr val="434343"/>
                  </a:solidFill>
                  <a:latin typeface="Arial"/>
                  <a:ea typeface="Arial"/>
                  <a:cs typeface="Arial"/>
                  <a:sym typeface="Arial"/>
                </a:rPr>
                <a:t>Postgres DB</a:t>
              </a:r>
              <a:endParaRPr b="0" i="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1" name="Google Shape;111;g359a9ee5847_0_4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869658" y="6020278"/>
              <a:ext cx="503268" cy="28944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A cartoon of a rectangular object with glasses and a suit and tie&#10;&#10;AI-generated content may be incorrect." id="112" name="Google Shape;112;g359a9ee5847_0_4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93221" y="121524"/>
            <a:ext cx="1499955" cy="149995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g359a9ee5847_0_49"/>
          <p:cNvSpPr/>
          <p:nvPr/>
        </p:nvSpPr>
        <p:spPr>
          <a:xfrm rot="-5400000">
            <a:off x="1278386" y="1303372"/>
            <a:ext cx="145800" cy="50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525" lIns="91525" spcFirstLastPara="1" rIns="91525" wrap="square" tIns="9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4" name="Google Shape;114;g359a9ee5847_0_49"/>
          <p:cNvCxnSpPr>
            <a:stCxn id="115" idx="3"/>
            <a:endCxn id="116" idx="0"/>
          </p:cNvCxnSpPr>
          <p:nvPr/>
        </p:nvCxnSpPr>
        <p:spPr>
          <a:xfrm>
            <a:off x="4361808" y="1566225"/>
            <a:ext cx="3507600" cy="6663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17" name="Google Shape;117;g359a9ee5847_0_49"/>
          <p:cNvSpPr txBox="1"/>
          <p:nvPr/>
        </p:nvSpPr>
        <p:spPr>
          <a:xfrm>
            <a:off x="4727275" y="1161702"/>
            <a:ext cx="10152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English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8" name="Google Shape;118;g359a9ee5847_0_49"/>
          <p:cNvCxnSpPr>
            <a:stCxn id="119" idx="2"/>
            <a:endCxn id="120" idx="0"/>
          </p:cNvCxnSpPr>
          <p:nvPr/>
        </p:nvCxnSpPr>
        <p:spPr>
          <a:xfrm flipH="1" rot="-5400000">
            <a:off x="7281760" y="3547451"/>
            <a:ext cx="1174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21" name="Google Shape;121;g359a9ee5847_0_49"/>
          <p:cNvSpPr/>
          <p:nvPr/>
        </p:nvSpPr>
        <p:spPr>
          <a:xfrm>
            <a:off x="130517" y="1285133"/>
            <a:ext cx="955640" cy="175322"/>
          </a:xfrm>
          <a:prstGeom prst="rect">
            <a:avLst/>
          </a:prstGeom>
          <a:noFill/>
          <a:ln>
            <a:noFill/>
          </a:ln>
        </p:spPr>
        <p:txBody>
          <a:bodyPr anchorCtr="0" anchor="ctr" bIns="68300" lIns="91525" spcFirstLastPara="1" rIns="91525" wrap="square" tIns="683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n-GB">
                <a:solidFill>
                  <a:schemeClr val="lt1"/>
                </a:solidFill>
              </a:rPr>
              <a:t>Frontend</a:t>
            </a:r>
            <a:endParaRPr b="0" i="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g359a9ee5847_0_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05825" y="1185413"/>
            <a:ext cx="1067075" cy="745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ranslator or Translation Language Illustration. Say hello in Different Countries and Multilingual International Communication Cartoon Design (provided by Getty Images)" id="115" name="Google Shape;115;g359a9ee5847_0_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82001" y="1150875"/>
            <a:ext cx="1179807" cy="83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359a9ee5847_0_49"/>
          <p:cNvSpPr/>
          <p:nvPr/>
        </p:nvSpPr>
        <p:spPr>
          <a:xfrm rot="-5400000">
            <a:off x="2839111" y="1296947"/>
            <a:ext cx="145800" cy="50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525" lIns="91525" spcFirstLastPara="1" rIns="91525" wrap="square" tIns="9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g359a9ee5847_0_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82375" y="2292363"/>
            <a:ext cx="1067075" cy="745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oogle translate icon with a chinese symbol on it (provided by Tenor)" id="125" name="Google Shape;125;g359a9ee5847_0_4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07425" y="2150295"/>
            <a:ext cx="899400" cy="866091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6" name="Google Shape;126;g359a9ee5847_0_49"/>
          <p:cNvSpPr/>
          <p:nvPr/>
        </p:nvSpPr>
        <p:spPr>
          <a:xfrm>
            <a:off x="3626500" y="1930425"/>
            <a:ext cx="145800" cy="4485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525" lIns="91525" spcFirstLastPara="1" rIns="91525" wrap="square" tIns="9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359a9ee5847_0_49"/>
          <p:cNvSpPr/>
          <p:nvPr/>
        </p:nvSpPr>
        <p:spPr>
          <a:xfrm rot="-5400000">
            <a:off x="4621715" y="2177075"/>
            <a:ext cx="145800" cy="975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525" lIns="91525" spcFirstLastPara="1" rIns="91525" wrap="square" tIns="9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earch code icon, find data, searching (provided by Getty Images)" id="128" name="Google Shape;128;g359a9ee5847_0_4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532650" y="4135000"/>
            <a:ext cx="672701" cy="6727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eometric numbers set, vector digits, retro 90s style trendy numerals made with geometry elements, lined stripy design. (provided by Getty Images)" id="116" name="Google Shape;116;g359a9ee5847_0_4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361738" y="2232601"/>
            <a:ext cx="1015127" cy="723667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359a9ee5847_0_49"/>
          <p:cNvSpPr/>
          <p:nvPr/>
        </p:nvSpPr>
        <p:spPr>
          <a:xfrm rot="-5400000">
            <a:off x="6740101" y="2030900"/>
            <a:ext cx="145800" cy="1127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525" lIns="91525" spcFirstLastPara="1" rIns="91525" wrap="square" tIns="9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odium   winner   champion (provided by Getty Images)" id="130" name="Google Shape;130;g359a9ee5847_0_4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978600" y="3667150"/>
            <a:ext cx="975601" cy="9756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359a9ee5847_0_49"/>
          <p:cNvSpPr/>
          <p:nvPr/>
        </p:nvSpPr>
        <p:spPr>
          <a:xfrm rot="5400000">
            <a:off x="5986686" y="3900409"/>
            <a:ext cx="145800" cy="50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525" lIns="91525" spcFirstLastPara="1" rIns="91525" wrap="square" tIns="9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g359a9ee5847_0_4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834025" y="3644800"/>
            <a:ext cx="672700" cy="554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359a9ee5847_0_4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834025" y="4199350"/>
            <a:ext cx="672700" cy="55456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359a9ee5847_0_49"/>
          <p:cNvSpPr/>
          <p:nvPr/>
        </p:nvSpPr>
        <p:spPr>
          <a:xfrm rot="5400000">
            <a:off x="4787525" y="3869700"/>
            <a:ext cx="125100" cy="591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525" lIns="91525" spcFirstLastPara="1" rIns="91525" wrap="square" tIns="9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359a9ee5847_0_49"/>
          <p:cNvSpPr/>
          <p:nvPr/>
        </p:nvSpPr>
        <p:spPr>
          <a:xfrm rot="5400000">
            <a:off x="3468486" y="3941509"/>
            <a:ext cx="145800" cy="50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525" lIns="91525" spcFirstLastPara="1" rIns="91525" wrap="square" tIns="9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google translate icon with a chinese symbol on it (provided by Tenor)" id="136" name="Google Shape;136;g359a9ee5847_0_4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49325" y="3716770"/>
            <a:ext cx="899400" cy="866091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7" name="Google Shape;137;g359a9ee5847_0_49"/>
          <p:cNvSpPr/>
          <p:nvPr/>
        </p:nvSpPr>
        <p:spPr>
          <a:xfrm rot="5400000">
            <a:off x="2128636" y="3971472"/>
            <a:ext cx="145800" cy="509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525" lIns="91525" spcFirstLastPara="1" rIns="91525" wrap="square" tIns="9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g359a9ee5847_0_49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1600" y="1205400"/>
            <a:ext cx="1015125" cy="7216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g359a9ee5847_0_49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0" y="4034950"/>
            <a:ext cx="1946975" cy="3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9a9ee5847_0_335"/>
          <p:cNvSpPr txBox="1"/>
          <p:nvPr>
            <p:ph idx="12" type="sldNum"/>
          </p:nvPr>
        </p:nvSpPr>
        <p:spPr>
          <a:xfrm>
            <a:off x="8472600" y="4663080"/>
            <a:ext cx="54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cartoon of a paper with glasses and a suit&#10;&#10;AI-generated content may be incorrect." id="145" name="Google Shape;145;g359a9ee5847_0_3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20899" y="25972"/>
            <a:ext cx="1817961" cy="18423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oup of yellow stars&#10;&#10;AI-generated content may be incorrect." id="146" name="Google Shape;146;g359a9ee5847_0_3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57228" y="149510"/>
            <a:ext cx="971348" cy="760092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359a9ee5847_0_335"/>
          <p:cNvSpPr txBox="1"/>
          <p:nvPr>
            <p:ph type="title"/>
          </p:nvPr>
        </p:nvSpPr>
        <p:spPr>
          <a:xfrm>
            <a:off x="390525" y="494520"/>
            <a:ext cx="84882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-GB" sz="2600"/>
              <a:t>Technical Components</a:t>
            </a:r>
            <a:br>
              <a:rPr lang="en-GB" sz="2500"/>
            </a:br>
            <a:r>
              <a:rPr lang="en-GB" sz="2000"/>
              <a:t>Deployment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omputer screen is filled with lots of binary code (provided by Tenor)" id="148" name="Google Shape;148;g359a9ee5847_0_3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62300" y="1119719"/>
            <a:ext cx="1802850" cy="1352137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359a9ee5847_0_335"/>
          <p:cNvSpPr/>
          <p:nvPr/>
        </p:nvSpPr>
        <p:spPr>
          <a:xfrm>
            <a:off x="4290800" y="2602728"/>
            <a:ext cx="145800" cy="7062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525" lIns="91525" spcFirstLastPara="1" rIns="91525" wrap="square" tIns="91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rchivo:Ansible Logo.png - Wikipedia, la enciclopedia libre" id="150" name="Google Shape;150;g359a9ee5847_0_3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65400" y="3699047"/>
            <a:ext cx="1260400" cy="12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359a9ee5847_0_3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64925" y="3726977"/>
            <a:ext cx="1260400" cy="1204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359a9ee5847_0_3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71025" y="3463725"/>
            <a:ext cx="1303800" cy="159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359a9ee5847_0_33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46775" y="3800375"/>
            <a:ext cx="1817949" cy="10577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red plus sign with a white outline on a white background (provided by Tenor)" id="154" name="Google Shape;154;g359a9ee5847_0_33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057975" y="4101163"/>
            <a:ext cx="456151" cy="4561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red plus sign with a white outline on a white background (provided by Tenor)" id="155" name="Google Shape;155;g359a9ee5847_0_33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789400" y="4101163"/>
            <a:ext cx="456151" cy="4561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red plus sign with a white outline on a white background (provided by Tenor)" id="156" name="Google Shape;156;g359a9ee5847_0_33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809250" y="4031900"/>
            <a:ext cx="456151" cy="456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5e84e19eb_0_0"/>
          <p:cNvSpPr txBox="1"/>
          <p:nvPr>
            <p:ph type="title"/>
          </p:nvPr>
        </p:nvSpPr>
        <p:spPr>
          <a:xfrm>
            <a:off x="311760" y="418320"/>
            <a:ext cx="85194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rPr lang="en-GB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Challenge - </a:t>
            </a:r>
            <a:r>
              <a:rPr lang="en-GB" sz="2600"/>
              <a:t>No GPU in the GKE Cluster</a:t>
            </a:r>
            <a:endParaRPr/>
          </a:p>
        </p:txBody>
      </p:sp>
      <p:sp>
        <p:nvSpPr>
          <p:cNvPr id="162" name="Google Shape;162;g355e84e19eb_0_0"/>
          <p:cNvSpPr txBox="1"/>
          <p:nvPr>
            <p:ph idx="12" type="sldNum"/>
          </p:nvPr>
        </p:nvSpPr>
        <p:spPr>
          <a:xfrm>
            <a:off x="8472600" y="4663080"/>
            <a:ext cx="547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3" name="Google Shape;163;g355e84e19eb_0_0" title="scalability_accuracy_balance.gif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2275" y="1183350"/>
            <a:ext cx="3654551" cy="365455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355e84e19eb_0_0"/>
          <p:cNvSpPr txBox="1"/>
          <p:nvPr/>
        </p:nvSpPr>
        <p:spPr>
          <a:xfrm>
            <a:off x="5013825" y="1700450"/>
            <a:ext cx="3584700" cy="2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GB" sz="20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Implemented Solutions</a:t>
            </a:r>
            <a:endParaRPr b="1" i="0" sz="20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-"/>
            </a:pPr>
            <a:r>
              <a:rPr b="0" i="0" lang="en-GB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Ollama container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-"/>
            </a:pPr>
            <a:r>
              <a:rPr b="0" i="0" lang="en-GB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Async function &amp; Timeout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-"/>
            </a:pPr>
            <a:r>
              <a:rPr lang="en-GB" sz="2000">
                <a:solidFill>
                  <a:schemeClr val="dk1"/>
                </a:solidFill>
              </a:rPr>
              <a:t>Adjust resource limits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355e84e19eb_0_0"/>
          <p:cNvSpPr txBox="1"/>
          <p:nvPr/>
        </p:nvSpPr>
        <p:spPr>
          <a:xfrm>
            <a:off x="7379200" y="2395725"/>
            <a:ext cx="178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312300" y="3349204"/>
            <a:ext cx="8519400" cy="625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GB"/>
              <a:t>Thank you</a:t>
            </a:r>
            <a:endParaRPr/>
          </a:p>
        </p:txBody>
      </p:sp>
      <p:sp>
        <p:nvSpPr>
          <p:cNvPr id="171" name="Google Shape;171;p9"/>
          <p:cNvSpPr txBox="1"/>
          <p:nvPr>
            <p:ph idx="12" type="sldNum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A cartoon of a paper with glasses and a suit and tie waving&#10;&#10;AI-generated content may be incorrect." id="172" name="Google Shape;17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3109" y="695499"/>
            <a:ext cx="2719477" cy="2719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5242163" y="224276"/>
            <a:ext cx="1724924" cy="172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Tiffany</dc:creator>
</cp:coreProperties>
</file>